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6" r:id="rId9"/>
    <p:sldId id="267" r:id="rId10"/>
    <p:sldId id="264" r:id="rId11"/>
    <p:sldId id="263" r:id="rId12"/>
    <p:sldId id="265" r:id="rId13"/>
    <p:sldId id="268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2/12/2020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11382" y="374073"/>
            <a:ext cx="7162800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>
                <a:solidFill>
                  <a:srgbClr val="0070C0"/>
                </a:solidFill>
              </a:rPr>
              <a:t>‘Least Cost Location Theory’ </a:t>
            </a:r>
          </a:p>
          <a:p>
            <a:pPr algn="ctr"/>
            <a:r>
              <a:rPr lang="en-US" sz="2400" dirty="0" smtClean="0"/>
              <a:t>By</a:t>
            </a:r>
          </a:p>
          <a:p>
            <a:pPr algn="ctr"/>
            <a:r>
              <a:rPr lang="en-US" sz="4000" i="1" dirty="0" smtClean="0"/>
              <a:t>Alfred Weber</a:t>
            </a:r>
            <a:endParaRPr lang="en-IN" sz="4000" i="1" dirty="0"/>
          </a:p>
        </p:txBody>
      </p:sp>
      <p:sp>
        <p:nvSpPr>
          <p:cNvPr id="3" name="TextBox 2"/>
          <p:cNvSpPr txBox="1"/>
          <p:nvPr/>
        </p:nvSpPr>
        <p:spPr>
          <a:xfrm>
            <a:off x="4724400" y="5257800"/>
            <a:ext cx="4114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Dr. Kaustuv </a:t>
            </a:r>
            <a:r>
              <a:rPr lang="en-US" sz="2400" dirty="0" smtClean="0"/>
              <a:t>Mukherjee</a:t>
            </a:r>
          </a:p>
          <a:p>
            <a:r>
              <a:rPr lang="en-US" sz="2400" dirty="0" err="1" smtClean="0"/>
              <a:t>Asstt</a:t>
            </a:r>
            <a:r>
              <a:rPr lang="en-US" sz="2400" dirty="0" smtClean="0"/>
              <a:t>. Prof. in Geography</a:t>
            </a:r>
          </a:p>
          <a:p>
            <a:r>
              <a:rPr lang="en-US" sz="2400" dirty="0" err="1" smtClean="0"/>
              <a:t>Chandidas</a:t>
            </a:r>
            <a:r>
              <a:rPr lang="en-US" sz="2400" dirty="0" smtClean="0"/>
              <a:t> </a:t>
            </a:r>
            <a:r>
              <a:rPr lang="en-US" sz="2400" dirty="0" err="1" smtClean="0"/>
              <a:t>Mahavidyalaya</a:t>
            </a:r>
            <a:endParaRPr lang="en-IN" sz="2400" dirty="0"/>
          </a:p>
        </p:txBody>
      </p:sp>
    </p:spTree>
    <p:extLst>
      <p:ext uri="{BB962C8B-B14F-4D97-AF65-F5344CB8AC3E}">
        <p14:creationId xmlns:p14="http://schemas.microsoft.com/office/powerpoint/2010/main" val="9383578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14400" y="76200"/>
            <a:ext cx="76200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4000" b="1" u="sng" dirty="0" smtClean="0">
                <a:solidFill>
                  <a:srgbClr val="C00000"/>
                </a:solidFill>
                <a:latin typeface="Aparajita" pitchFamily="34" charset="0"/>
                <a:cs typeface="Aparajita" pitchFamily="34" charset="0"/>
              </a:rPr>
              <a:t>Agglomeration Economies Principle</a:t>
            </a:r>
            <a:endParaRPr lang="en-US" sz="4000" b="1" u="sng" dirty="0">
              <a:solidFill>
                <a:srgbClr val="C00000"/>
              </a:solidFill>
              <a:latin typeface="Aparajita" pitchFamily="34" charset="0"/>
              <a:cs typeface="Aparajita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81000" y="1219200"/>
            <a:ext cx="77724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Association of some industries in a particular location can attract an Industry from least cost location perspective.</a:t>
            </a:r>
          </a:p>
          <a:p>
            <a:endParaRPr lang="en-US" dirty="0"/>
          </a:p>
          <a:p>
            <a:r>
              <a:rPr lang="en-US" dirty="0" smtClean="0"/>
              <a:t>Due to the availability of facilities like security, economy, total cost etc. Industry can be set up in agglomeration areas.</a:t>
            </a:r>
          </a:p>
          <a:p>
            <a:endParaRPr lang="en-US" dirty="0"/>
          </a:p>
          <a:p>
            <a:r>
              <a:rPr lang="en-US" dirty="0" smtClean="0"/>
              <a:t>It will take place in the common areas of their Critical </a:t>
            </a:r>
            <a:r>
              <a:rPr lang="en-US" dirty="0" err="1" smtClean="0"/>
              <a:t>Isodapanes</a:t>
            </a:r>
            <a:r>
              <a:rPr lang="en-US" dirty="0" smtClean="0"/>
              <a:t>.</a:t>
            </a:r>
            <a:endParaRPr lang="en-IN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6400" y="3271306"/>
            <a:ext cx="3581400" cy="33860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4650187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76200"/>
            <a:ext cx="4495800" cy="66201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3036428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380999"/>
            <a:ext cx="4724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Criticism:</a:t>
            </a:r>
            <a:endParaRPr lang="en-IN" sz="32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85800" y="1143000"/>
            <a:ext cx="6400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Criticise</a:t>
            </a:r>
            <a:r>
              <a:rPr lang="en-US" dirty="0" smtClean="0"/>
              <a:t> the assumptions.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38369123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19200" y="1371600"/>
            <a:ext cx="65532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IN" sz="4400" dirty="0"/>
          </a:p>
        </p:txBody>
      </p:sp>
      <p:sp>
        <p:nvSpPr>
          <p:cNvPr id="3" name="Rectangle 2"/>
          <p:cNvSpPr/>
          <p:nvPr/>
        </p:nvSpPr>
        <p:spPr>
          <a:xfrm>
            <a:off x="2329651" y="2590800"/>
            <a:ext cx="4456990" cy="132343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8000" dirty="0">
                <a:ln>
                  <a:solidFill>
                    <a:srgbClr val="C00000"/>
                  </a:solidFill>
                </a:ln>
              </a:rPr>
              <a:t>Thank You</a:t>
            </a:r>
            <a:endParaRPr lang="en-IN" sz="8000" dirty="0">
              <a:ln>
                <a:solidFill>
                  <a:srgbClr val="C00000"/>
                </a:solidFill>
              </a:ln>
            </a:endParaRPr>
          </a:p>
        </p:txBody>
      </p:sp>
    </p:spTree>
    <p:extLst>
      <p:ext uri="{BB962C8B-B14F-4D97-AF65-F5344CB8AC3E}">
        <p14:creationId xmlns:p14="http://schemas.microsoft.com/office/powerpoint/2010/main" val="17432198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19400" y="286389"/>
            <a:ext cx="3429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C00000"/>
                </a:solidFill>
              </a:rPr>
              <a:t>Introduction:</a:t>
            </a:r>
            <a:endParaRPr lang="en-IN" sz="4000" dirty="0">
              <a:solidFill>
                <a:srgbClr val="C0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28600" y="1371600"/>
            <a:ext cx="86868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en-US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Proposed by </a:t>
            </a:r>
            <a:r>
              <a:rPr lang="en-US" sz="2400" b="1" dirty="0" smtClean="0">
                <a:solidFill>
                  <a:schemeClr val="bg2">
                    <a:lumMod val="50000"/>
                  </a:schemeClr>
                </a:solidFill>
              </a:rPr>
              <a:t>: </a:t>
            </a:r>
            <a:r>
              <a:rPr lang="en-US" sz="2400" b="1" dirty="0" smtClean="0"/>
              <a:t>Alfred Weber of Germany</a:t>
            </a:r>
          </a:p>
          <a:p>
            <a:pPr>
              <a:lnSpc>
                <a:spcPct val="200000"/>
              </a:lnSpc>
            </a:pPr>
            <a:r>
              <a:rPr lang="en-US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Year: </a:t>
            </a:r>
            <a:r>
              <a:rPr lang="en-US" sz="2400" b="1" dirty="0" smtClean="0"/>
              <a:t>1909</a:t>
            </a:r>
          </a:p>
          <a:p>
            <a:pPr>
              <a:lnSpc>
                <a:spcPct val="200000"/>
              </a:lnSpc>
            </a:pPr>
            <a:r>
              <a:rPr lang="en-US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In his Boo</a:t>
            </a:r>
            <a:r>
              <a:rPr lang="en-US" sz="2400" b="1" dirty="0" smtClean="0"/>
              <a:t>k: “Theory of the Location of Industries” (</a:t>
            </a:r>
            <a:r>
              <a:rPr lang="en-US" sz="2400" b="1" dirty="0" err="1" smtClean="0"/>
              <a:t>Uber</a:t>
            </a:r>
            <a:r>
              <a:rPr lang="en-US" sz="2400" b="1" dirty="0" smtClean="0"/>
              <a:t> den </a:t>
            </a:r>
            <a:r>
              <a:rPr lang="en-US" sz="2400" b="1" dirty="0" err="1" smtClean="0"/>
              <a:t>Standort</a:t>
            </a:r>
            <a:r>
              <a:rPr lang="en-US" sz="2400" b="1" dirty="0" smtClean="0"/>
              <a:t> der </a:t>
            </a:r>
            <a:r>
              <a:rPr lang="en-US" sz="2400" b="1" dirty="0" err="1" smtClean="0"/>
              <a:t>Industrien</a:t>
            </a:r>
            <a:r>
              <a:rPr lang="en-US" sz="2400" b="1" dirty="0" smtClean="0"/>
              <a:t>)</a:t>
            </a:r>
            <a:endParaRPr lang="en-US" sz="2400" b="1" dirty="0"/>
          </a:p>
          <a:p>
            <a:pPr>
              <a:lnSpc>
                <a:spcPct val="200000"/>
              </a:lnSpc>
            </a:pPr>
            <a:r>
              <a:rPr lang="en-US" sz="2400" b="1" dirty="0" smtClean="0"/>
              <a:t>His book is translated in English in 1929 and after that this concept became popular.</a:t>
            </a:r>
            <a:endParaRPr lang="en-IN" sz="2400" b="1" dirty="0"/>
          </a:p>
        </p:txBody>
      </p:sp>
    </p:spTree>
    <p:extLst>
      <p:ext uri="{BB962C8B-B14F-4D97-AF65-F5344CB8AC3E}">
        <p14:creationId xmlns:p14="http://schemas.microsoft.com/office/powerpoint/2010/main" val="27018994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7200" y="457200"/>
            <a:ext cx="8077200" cy="36317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</a:rPr>
              <a:t>Objectives:</a:t>
            </a:r>
          </a:p>
          <a:p>
            <a:endParaRPr lang="en-US" dirty="0"/>
          </a:p>
          <a:p>
            <a:endParaRPr lang="en-US" sz="2000" dirty="0" smtClean="0"/>
          </a:p>
          <a:p>
            <a:r>
              <a:rPr lang="en-US" sz="2000" dirty="0" smtClean="0"/>
              <a:t>To find out the minimum cost location for Industrial set up based on three factors – </a:t>
            </a:r>
          </a:p>
          <a:p>
            <a:endParaRPr lang="en-US" sz="2000" dirty="0"/>
          </a:p>
          <a:p>
            <a:r>
              <a:rPr lang="en-US" sz="2000" dirty="0" smtClean="0"/>
              <a:t>Transport Cost</a:t>
            </a:r>
          </a:p>
          <a:p>
            <a:endParaRPr lang="en-US" sz="2000" dirty="0"/>
          </a:p>
          <a:p>
            <a:r>
              <a:rPr lang="en-US" sz="2000" dirty="0" err="1" smtClean="0"/>
              <a:t>Labour</a:t>
            </a:r>
            <a:r>
              <a:rPr lang="en-US" sz="2000" dirty="0" smtClean="0"/>
              <a:t> Cost &amp; </a:t>
            </a:r>
          </a:p>
          <a:p>
            <a:endParaRPr lang="en-US" sz="2000" dirty="0"/>
          </a:p>
          <a:p>
            <a:r>
              <a:rPr lang="en-US" sz="2000" dirty="0" smtClean="0"/>
              <a:t>Agglomeration Economies</a:t>
            </a:r>
            <a:endParaRPr lang="en-IN" sz="2000" dirty="0"/>
          </a:p>
        </p:txBody>
      </p:sp>
    </p:spTree>
    <p:extLst>
      <p:ext uri="{BB962C8B-B14F-4D97-AF65-F5344CB8AC3E}">
        <p14:creationId xmlns:p14="http://schemas.microsoft.com/office/powerpoint/2010/main" val="8205215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" y="228600"/>
            <a:ext cx="4114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</a:rPr>
              <a:t>Assumptions:</a:t>
            </a:r>
            <a:endParaRPr lang="en-IN" sz="3200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85800" y="914400"/>
            <a:ext cx="731520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200000"/>
              </a:lnSpc>
              <a:buFont typeface="Arial" pitchFamily="34" charset="0"/>
              <a:buChar char="•"/>
            </a:pPr>
            <a:r>
              <a:rPr lang="en-US" sz="2400" dirty="0" smtClean="0"/>
              <a:t>Isotropic Physical and Socio- Economic Landscape</a:t>
            </a:r>
          </a:p>
          <a:p>
            <a:pPr marL="342900" indent="-342900">
              <a:lnSpc>
                <a:spcPct val="200000"/>
              </a:lnSpc>
              <a:buFont typeface="Arial" pitchFamily="34" charset="0"/>
              <a:buChar char="•"/>
            </a:pPr>
            <a:r>
              <a:rPr lang="en-US" sz="2400" dirty="0" smtClean="0"/>
              <a:t>Perfect Competition Market</a:t>
            </a:r>
          </a:p>
          <a:p>
            <a:pPr marL="342900" indent="-342900">
              <a:lnSpc>
                <a:spcPct val="200000"/>
              </a:lnSpc>
              <a:buFont typeface="Arial" pitchFamily="34" charset="0"/>
              <a:buChar char="•"/>
            </a:pPr>
            <a:r>
              <a:rPr lang="en-US" sz="2400" dirty="0" smtClean="0"/>
              <a:t>No Scarcity of Demand</a:t>
            </a:r>
          </a:p>
          <a:p>
            <a:pPr marL="342900" indent="-342900">
              <a:lnSpc>
                <a:spcPct val="200000"/>
              </a:lnSpc>
              <a:buFont typeface="Arial" pitchFamily="34" charset="0"/>
              <a:buChar char="•"/>
            </a:pPr>
            <a:r>
              <a:rPr lang="en-US" sz="2400" dirty="0" smtClean="0"/>
              <a:t>Static </a:t>
            </a:r>
            <a:r>
              <a:rPr lang="en-US" sz="2400" dirty="0" err="1" smtClean="0"/>
              <a:t>labour</a:t>
            </a:r>
            <a:r>
              <a:rPr lang="en-US" sz="2400" dirty="0" smtClean="0"/>
              <a:t> Position</a:t>
            </a:r>
          </a:p>
          <a:p>
            <a:pPr marL="342900" indent="-342900">
              <a:lnSpc>
                <a:spcPct val="200000"/>
              </a:lnSpc>
              <a:buFont typeface="Arial" pitchFamily="34" charset="0"/>
              <a:buChar char="•"/>
            </a:pPr>
            <a:r>
              <a:rPr lang="en-US" sz="2400" dirty="0" smtClean="0"/>
              <a:t>Uniform and Proportionate Cost Structure</a:t>
            </a:r>
          </a:p>
          <a:p>
            <a:pPr marL="342900" indent="-342900">
              <a:lnSpc>
                <a:spcPct val="200000"/>
              </a:lnSpc>
              <a:buFont typeface="Arial" pitchFamily="34" charset="0"/>
              <a:buChar char="•"/>
            </a:pPr>
            <a:r>
              <a:rPr lang="en-US" sz="2400" dirty="0" smtClean="0"/>
              <a:t>The Entrepreneurs seek to minimize cost</a:t>
            </a:r>
          </a:p>
          <a:p>
            <a:pPr marL="342900" indent="-342900">
              <a:lnSpc>
                <a:spcPct val="200000"/>
              </a:lnSpc>
              <a:buFont typeface="Arial" pitchFamily="34" charset="0"/>
              <a:buChar char="•"/>
            </a:pPr>
            <a:r>
              <a:rPr lang="en-US" sz="2400" dirty="0" smtClean="0"/>
              <a:t>Uneven Distribution of Natural Resources</a:t>
            </a:r>
          </a:p>
        </p:txBody>
      </p:sp>
    </p:spTree>
    <p:extLst>
      <p:ext uri="{BB962C8B-B14F-4D97-AF65-F5344CB8AC3E}">
        <p14:creationId xmlns:p14="http://schemas.microsoft.com/office/powerpoint/2010/main" val="2744187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60218" y="228600"/>
            <a:ext cx="64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olidFill>
                  <a:srgbClr val="C00000"/>
                </a:solidFill>
                <a:latin typeface="+mj-lt"/>
              </a:rPr>
              <a:t>Principles</a:t>
            </a:r>
            <a:endParaRPr lang="en-IN" sz="4000" dirty="0">
              <a:solidFill>
                <a:srgbClr val="C00000"/>
              </a:solidFill>
              <a:latin typeface="+mj-lt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03564" y="1371600"/>
            <a:ext cx="7010400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250000"/>
              </a:lnSpc>
              <a:buFont typeface="Arial" pitchFamily="34" charset="0"/>
              <a:buChar char="•"/>
            </a:pPr>
            <a:r>
              <a:rPr lang="en-US" sz="3200" dirty="0" smtClean="0">
                <a:latin typeface="Andalus" pitchFamily="18" charset="-78"/>
                <a:cs typeface="Andalus" pitchFamily="18" charset="-78"/>
              </a:rPr>
              <a:t>Transport Cost Principle</a:t>
            </a:r>
          </a:p>
          <a:p>
            <a:pPr marL="457200" indent="-457200">
              <a:lnSpc>
                <a:spcPct val="250000"/>
              </a:lnSpc>
              <a:buFont typeface="Arial" pitchFamily="34" charset="0"/>
              <a:buChar char="•"/>
            </a:pPr>
            <a:r>
              <a:rPr lang="en-US" sz="3200" dirty="0" err="1" smtClean="0">
                <a:latin typeface="Andalus" pitchFamily="18" charset="-78"/>
                <a:cs typeface="Andalus" pitchFamily="18" charset="-78"/>
              </a:rPr>
              <a:t>Labour</a:t>
            </a:r>
            <a:r>
              <a:rPr lang="en-US" sz="3200" dirty="0" smtClean="0">
                <a:latin typeface="Andalus" pitchFamily="18" charset="-78"/>
                <a:cs typeface="Andalus" pitchFamily="18" charset="-78"/>
              </a:rPr>
              <a:t> Cost Principle</a:t>
            </a:r>
          </a:p>
          <a:p>
            <a:pPr marL="457200" indent="-457200">
              <a:lnSpc>
                <a:spcPct val="250000"/>
              </a:lnSpc>
              <a:buFont typeface="Arial" pitchFamily="34" charset="0"/>
              <a:buChar char="•"/>
            </a:pPr>
            <a:r>
              <a:rPr lang="en-US" sz="3200" dirty="0" smtClean="0">
                <a:latin typeface="Andalus" pitchFamily="18" charset="-78"/>
                <a:cs typeface="Andalus" pitchFamily="18" charset="-78"/>
              </a:rPr>
              <a:t>Agglomeration Economies Principle</a:t>
            </a:r>
            <a:endParaRPr lang="en-IN" sz="3200" dirty="0">
              <a:latin typeface="Andalus" pitchFamily="18" charset="-78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667035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057400" y="48821"/>
            <a:ext cx="5257800" cy="9387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4000" b="1" u="sng" dirty="0">
                <a:solidFill>
                  <a:srgbClr val="C00000"/>
                </a:solidFill>
                <a:latin typeface="Aparajita" pitchFamily="34" charset="0"/>
                <a:cs typeface="Aparajita" pitchFamily="34" charset="0"/>
              </a:rPr>
              <a:t>Transport Cost Principle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443345" y="1752600"/>
                <a:ext cx="8305800" cy="84529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dirty="0" smtClean="0"/>
                  <a:t>Material </a:t>
                </a:r>
                <a:r>
                  <a:rPr lang="en-US" sz="2800" dirty="0"/>
                  <a:t>Index (MI) </a:t>
                </a:r>
                <a14:m>
                  <m:oMath xmlns:m="http://schemas.openxmlformats.org/officeDocument/2006/math">
                    <m:r>
                      <a:rPr lang="en-US" sz="280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sz="2800" i="1" smtClean="0">
                            <a:latin typeface="Cambria Math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sz="2800" dirty="0"/>
                          <m:t>Weight</m:t>
                        </m:r>
                        <m:r>
                          <m:rPr>
                            <m:nor/>
                          </m:rPr>
                          <a:rPr lang="en-US" sz="2800" dirty="0"/>
                          <m:t> </m:t>
                        </m:r>
                        <m:r>
                          <m:rPr>
                            <m:nor/>
                          </m:rPr>
                          <a:rPr lang="en-US" sz="2800" dirty="0"/>
                          <m:t>of</m:t>
                        </m:r>
                        <m:r>
                          <m:rPr>
                            <m:nor/>
                          </m:rPr>
                          <a:rPr lang="en-US" sz="2800" dirty="0"/>
                          <m:t> </m:t>
                        </m:r>
                        <m:r>
                          <m:rPr>
                            <m:nor/>
                          </m:rPr>
                          <a:rPr lang="en-US" sz="2800" dirty="0"/>
                          <m:t>Raw</m:t>
                        </m:r>
                        <m:r>
                          <m:rPr>
                            <m:nor/>
                          </m:rPr>
                          <a:rPr lang="en-US" sz="2800" dirty="0"/>
                          <m:t> </m:t>
                        </m:r>
                        <m:r>
                          <m:rPr>
                            <m:nor/>
                          </m:rPr>
                          <a:rPr lang="en-US" sz="2800" dirty="0"/>
                          <m:t>Material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sz="2800" dirty="0"/>
                          <m:t>Weight</m:t>
                        </m:r>
                        <m:r>
                          <m:rPr>
                            <m:nor/>
                          </m:rPr>
                          <a:rPr lang="en-US" sz="2800" dirty="0"/>
                          <m:t> </m:t>
                        </m:r>
                        <m:r>
                          <m:rPr>
                            <m:nor/>
                          </m:rPr>
                          <a:rPr lang="en-US" sz="2800" dirty="0"/>
                          <m:t>of</m:t>
                        </m:r>
                        <m:r>
                          <m:rPr>
                            <m:nor/>
                          </m:rPr>
                          <a:rPr lang="en-US" sz="2800" dirty="0"/>
                          <m:t> </m:t>
                        </m:r>
                        <m:r>
                          <m:rPr>
                            <m:nor/>
                          </m:rPr>
                          <a:rPr lang="en-US" sz="2800" dirty="0"/>
                          <m:t>Finished</m:t>
                        </m:r>
                        <m:r>
                          <m:rPr>
                            <m:nor/>
                          </m:rPr>
                          <a:rPr lang="en-US" sz="2800" dirty="0"/>
                          <m:t> </m:t>
                        </m:r>
                        <m:r>
                          <m:rPr>
                            <m:nor/>
                          </m:rPr>
                          <a:rPr lang="en-US" sz="2800" dirty="0"/>
                          <m:t>Product</m:t>
                        </m:r>
                      </m:den>
                    </m:f>
                  </m:oMath>
                </a14:m>
                <a:endParaRPr lang="en-IN" sz="2800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3345" y="1752600"/>
                <a:ext cx="8305800" cy="845296"/>
              </a:xfrm>
              <a:prstGeom prst="rect">
                <a:avLst/>
              </a:prstGeom>
              <a:blipFill rotWithShape="1">
                <a:blip r:embed="rId2"/>
                <a:stretch>
                  <a:fillRect l="-1542" b="-2174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/>
          <p:cNvSpPr txBox="1"/>
          <p:nvPr/>
        </p:nvSpPr>
        <p:spPr>
          <a:xfrm>
            <a:off x="443344" y="3075709"/>
            <a:ext cx="466205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Example:</a:t>
            </a:r>
          </a:p>
          <a:p>
            <a:r>
              <a:rPr lang="en-US" sz="2400" dirty="0" smtClean="0"/>
              <a:t>Raw Material (Iron Ore) = 5 ton</a:t>
            </a:r>
          </a:p>
          <a:p>
            <a:r>
              <a:rPr lang="en-US" sz="2400" dirty="0" smtClean="0"/>
              <a:t>Finished Product (Steel) = 3 ton </a:t>
            </a:r>
          </a:p>
          <a:p>
            <a:r>
              <a:rPr lang="en-US" sz="2400" dirty="0" smtClean="0"/>
              <a:t>MI = 5/3 = 1.67</a:t>
            </a:r>
            <a:endParaRPr lang="en-IN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443345" y="4953000"/>
            <a:ext cx="8014855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If,</a:t>
            </a:r>
          </a:p>
          <a:p>
            <a:r>
              <a:rPr lang="en-US" sz="2800" dirty="0" smtClean="0">
                <a:solidFill>
                  <a:srgbClr val="0070C0"/>
                </a:solidFill>
              </a:rPr>
              <a:t>MI is &gt; 1 means Weight Loosing Industry</a:t>
            </a:r>
          </a:p>
          <a:p>
            <a:r>
              <a:rPr lang="en-US" sz="2800" dirty="0" smtClean="0">
                <a:solidFill>
                  <a:srgbClr val="0070C0"/>
                </a:solidFill>
              </a:rPr>
              <a:t>MI = 1 means Pure or Foot Loosing Industry </a:t>
            </a:r>
            <a:endParaRPr lang="en-IN" sz="28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02520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599" y="167120"/>
            <a:ext cx="8890962" cy="39476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3048000" y="4419600"/>
            <a:ext cx="5715000" cy="16952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200000"/>
              </a:lnSpc>
              <a:buFont typeface="Arial" pitchFamily="34" charset="0"/>
              <a:buChar char="•"/>
            </a:pPr>
            <a:r>
              <a:rPr lang="en-US" sz="2800" dirty="0" smtClean="0"/>
              <a:t>Linear Location</a:t>
            </a:r>
          </a:p>
          <a:p>
            <a:pPr marL="457200" indent="-457200">
              <a:lnSpc>
                <a:spcPct val="200000"/>
              </a:lnSpc>
              <a:buFont typeface="Arial" pitchFamily="34" charset="0"/>
              <a:buChar char="•"/>
            </a:pPr>
            <a:r>
              <a:rPr lang="en-US" sz="2800" dirty="0" smtClean="0"/>
              <a:t>Non- Linear Location ( Triangle)</a:t>
            </a:r>
            <a:endParaRPr lang="en-IN" sz="2800" dirty="0"/>
          </a:p>
        </p:txBody>
      </p:sp>
    </p:spTree>
    <p:extLst>
      <p:ext uri="{BB962C8B-B14F-4D97-AF65-F5344CB8AC3E}">
        <p14:creationId xmlns:p14="http://schemas.microsoft.com/office/powerpoint/2010/main" val="569263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057400" y="48821"/>
            <a:ext cx="52578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4000" b="1" u="sng" dirty="0" err="1" smtClean="0">
                <a:solidFill>
                  <a:srgbClr val="C00000"/>
                </a:solidFill>
                <a:latin typeface="Aparajita" pitchFamily="34" charset="0"/>
                <a:cs typeface="Aparajita" pitchFamily="34" charset="0"/>
              </a:rPr>
              <a:t>Labour</a:t>
            </a:r>
            <a:r>
              <a:rPr lang="en-US" sz="4000" b="1" u="sng" dirty="0" smtClean="0">
                <a:solidFill>
                  <a:srgbClr val="C00000"/>
                </a:solidFill>
                <a:latin typeface="Aparajita" pitchFamily="34" charset="0"/>
                <a:cs typeface="Aparajita" pitchFamily="34" charset="0"/>
              </a:rPr>
              <a:t> </a:t>
            </a:r>
            <a:r>
              <a:rPr lang="en-US" sz="4000" b="1" u="sng" dirty="0">
                <a:solidFill>
                  <a:srgbClr val="C00000"/>
                </a:solidFill>
                <a:latin typeface="Aparajita" pitchFamily="34" charset="0"/>
                <a:cs typeface="Aparajita" pitchFamily="34" charset="0"/>
              </a:rPr>
              <a:t>Cost Principle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04800" y="1064484"/>
            <a:ext cx="83820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400" dirty="0" smtClean="0"/>
              <a:t>According to him, Some regions have cheap </a:t>
            </a:r>
            <a:r>
              <a:rPr lang="en-US" sz="2400" dirty="0" err="1" smtClean="0"/>
              <a:t>labour</a:t>
            </a:r>
            <a:r>
              <a:rPr lang="en-US" sz="2400" dirty="0" smtClean="0"/>
              <a:t> availability. So, an industrialist can shift his industry from initial location to cheap </a:t>
            </a:r>
            <a:r>
              <a:rPr lang="en-US" sz="2400" dirty="0" err="1" smtClean="0"/>
              <a:t>labour</a:t>
            </a:r>
            <a:r>
              <a:rPr lang="en-US" sz="2400" dirty="0" smtClean="0"/>
              <a:t> cost location. </a:t>
            </a:r>
          </a:p>
          <a:p>
            <a:pPr algn="just"/>
            <a:endParaRPr lang="en-US" sz="2400" dirty="0" smtClean="0"/>
          </a:p>
          <a:p>
            <a:pPr algn="just"/>
            <a:r>
              <a:rPr lang="en-US" sz="2800" b="1" dirty="0" smtClean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Condition:</a:t>
            </a:r>
          </a:p>
          <a:p>
            <a:pPr algn="just"/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When savings for Cheap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Labour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&gt; Extra Transport Cost for Shifting location</a:t>
            </a:r>
            <a:endParaRPr lang="en-IN" sz="28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23225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0999" y="152400"/>
            <a:ext cx="8458201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solidFill>
                  <a:srgbClr val="C00000"/>
                </a:solidFill>
              </a:rPr>
              <a:t>Isotim</a:t>
            </a:r>
            <a:r>
              <a:rPr lang="en-US" sz="2400" dirty="0" smtClean="0">
                <a:solidFill>
                  <a:srgbClr val="C00000"/>
                </a:solidFill>
              </a:rPr>
              <a:t>: </a:t>
            </a:r>
          </a:p>
          <a:p>
            <a:endParaRPr lang="en-US" sz="2400" dirty="0">
              <a:solidFill>
                <a:srgbClr val="C00000"/>
              </a:solidFill>
            </a:endParaRPr>
          </a:p>
          <a:p>
            <a:r>
              <a:rPr lang="en-US" sz="2000" dirty="0" smtClean="0"/>
              <a:t>The line joining the places of equal transport cost (raw material cost or cost of delivery).</a:t>
            </a:r>
            <a:endParaRPr lang="en-IN" sz="2000" dirty="0"/>
          </a:p>
        </p:txBody>
      </p:sp>
      <p:sp>
        <p:nvSpPr>
          <p:cNvPr id="3" name="TextBox 2"/>
          <p:cNvSpPr txBox="1"/>
          <p:nvPr/>
        </p:nvSpPr>
        <p:spPr>
          <a:xfrm>
            <a:off x="408709" y="1828800"/>
            <a:ext cx="6068291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solidFill>
                  <a:srgbClr val="C00000"/>
                </a:solidFill>
              </a:rPr>
              <a:t>Isodapane</a:t>
            </a:r>
            <a:r>
              <a:rPr lang="en-US" sz="2400" dirty="0" smtClean="0">
                <a:solidFill>
                  <a:srgbClr val="C00000"/>
                </a:solidFill>
              </a:rPr>
              <a:t>: </a:t>
            </a:r>
          </a:p>
          <a:p>
            <a:endParaRPr lang="en-US" sz="2400" dirty="0">
              <a:solidFill>
                <a:srgbClr val="C00000"/>
              </a:solidFill>
            </a:endParaRPr>
          </a:p>
          <a:p>
            <a:r>
              <a:rPr lang="en-US" sz="2000" dirty="0" smtClean="0"/>
              <a:t>The line joining the places having equal total cost. </a:t>
            </a:r>
          </a:p>
          <a:p>
            <a:endParaRPr lang="en-US" sz="2000" dirty="0"/>
          </a:p>
          <a:p>
            <a:pPr algn="ctr"/>
            <a:r>
              <a:rPr lang="en-US" sz="2000" dirty="0" smtClean="0"/>
              <a:t>Total Cost = Raw material Cost + Delivery Cost </a:t>
            </a:r>
            <a:endParaRPr lang="en-IN" sz="2000" dirty="0"/>
          </a:p>
        </p:txBody>
      </p:sp>
      <p:sp>
        <p:nvSpPr>
          <p:cNvPr id="4" name="TextBox 3"/>
          <p:cNvSpPr txBox="1"/>
          <p:nvPr/>
        </p:nvSpPr>
        <p:spPr>
          <a:xfrm>
            <a:off x="374072" y="3886200"/>
            <a:ext cx="8465128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C00000"/>
                </a:solidFill>
              </a:rPr>
              <a:t>Critical </a:t>
            </a:r>
            <a:r>
              <a:rPr lang="en-US" sz="2400" dirty="0" err="1" smtClean="0">
                <a:solidFill>
                  <a:srgbClr val="C00000"/>
                </a:solidFill>
              </a:rPr>
              <a:t>Isodapane</a:t>
            </a:r>
            <a:r>
              <a:rPr lang="en-US" sz="2400" dirty="0" smtClean="0">
                <a:solidFill>
                  <a:srgbClr val="C00000"/>
                </a:solidFill>
              </a:rPr>
              <a:t>: </a:t>
            </a:r>
          </a:p>
          <a:p>
            <a:endParaRPr lang="en-US" dirty="0" smtClean="0"/>
          </a:p>
          <a:p>
            <a:r>
              <a:rPr lang="en-US" sz="2000" dirty="0" smtClean="0"/>
              <a:t>The line joining the places where savings for </a:t>
            </a:r>
            <a:r>
              <a:rPr lang="en-US" sz="2000" dirty="0" err="1" smtClean="0"/>
              <a:t>labour</a:t>
            </a:r>
            <a:r>
              <a:rPr lang="en-US" sz="2000" dirty="0" smtClean="0"/>
              <a:t> is equal to extra transport cost is called as Critical </a:t>
            </a:r>
            <a:r>
              <a:rPr lang="en-US" sz="2000" dirty="0" err="1" smtClean="0"/>
              <a:t>Isodapane</a:t>
            </a:r>
            <a:r>
              <a:rPr lang="en-US" sz="2000" dirty="0" smtClean="0"/>
              <a:t>.</a:t>
            </a:r>
          </a:p>
          <a:p>
            <a:endParaRPr lang="en-US" sz="2000" dirty="0"/>
          </a:p>
          <a:p>
            <a:r>
              <a:rPr lang="en-US" sz="2000" dirty="0" smtClean="0"/>
              <a:t>This is the critical line beyond which no industry will go for industrial set up.</a:t>
            </a:r>
            <a:endParaRPr lang="en-IN" sz="2000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3251"/>
          <a:stretch/>
        </p:blipFill>
        <p:spPr bwMode="auto">
          <a:xfrm>
            <a:off x="6244796" y="1219200"/>
            <a:ext cx="2737280" cy="23639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550086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167</TotalTime>
  <Words>399</Words>
  <Application>Microsoft Office PowerPoint</Application>
  <PresentationFormat>On-screen Show (4:3)</PresentationFormat>
  <Paragraphs>72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Kaustuv</dc:creator>
  <cp:lastModifiedBy>Kaustuv</cp:lastModifiedBy>
  <cp:revision>27</cp:revision>
  <dcterms:created xsi:type="dcterms:W3CDTF">2006-08-16T00:00:00Z</dcterms:created>
  <dcterms:modified xsi:type="dcterms:W3CDTF">2020-02-12T07:44:06Z</dcterms:modified>
</cp:coreProperties>
</file>